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4"/>
  </p:sldMasterIdLst>
  <p:sldIdLst>
    <p:sldId id="257" r:id="rId5"/>
    <p:sldId id="283" r:id="rId6"/>
    <p:sldId id="258" r:id="rId7"/>
    <p:sldId id="264" r:id="rId8"/>
    <p:sldId id="259" r:id="rId9"/>
    <p:sldId id="281" r:id="rId10"/>
    <p:sldId id="282" r:id="rId11"/>
    <p:sldId id="271" r:id="rId12"/>
    <p:sldId id="273" r:id="rId13"/>
    <p:sldId id="280" r:id="rId14"/>
    <p:sldId id="270" r:id="rId15"/>
    <p:sldId id="276" r:id="rId16"/>
    <p:sldId id="277" r:id="rId17"/>
    <p:sldId id="260" r:id="rId18"/>
    <p:sldId id="267" r:id="rId19"/>
    <p:sldId id="268" r:id="rId20"/>
    <p:sldId id="261" r:id="rId21"/>
    <p:sldId id="265" r:id="rId22"/>
    <p:sldId id="284" r:id="rId23"/>
    <p:sldId id="274" r:id="rId24"/>
    <p:sldId id="263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23"/>
    <a:srgbClr val="7DC1FF"/>
    <a:srgbClr val="5DB2FF"/>
    <a:srgbClr val="FFDDDD"/>
    <a:srgbClr val="FFA7A7"/>
    <a:srgbClr val="DDEFFF"/>
    <a:srgbClr val="81C3FF"/>
    <a:srgbClr val="A2E2C2"/>
    <a:srgbClr val="FFC5C5"/>
    <a:srgbClr val="FF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F9656-6030-48A3-8A2C-18D71C825F06}" v="40" dt="2025-11-19T15:15:31.008"/>
    <p1510:client id="{553AFF7B-9EDD-98AF-7BB8-29FC34058ECC}" v="6" dt="2025-11-19T13:44:45.901"/>
    <p1510:client id="{55D83A68-7951-1264-2CE5-60C03FD4868F}" v="10" dt="2025-11-19T12:06:46.309"/>
    <p1510:client id="{790C9C42-3CD8-3014-F43C-558E7A787695}" v="333" dt="2025-11-19T14:18:28.999"/>
    <p1510:client id="{81F82B17-86E8-8DD3-9802-49CE65CA3D63}" v="1153" dt="2025-11-19T14:30:19.231"/>
    <p1510:client id="{8620C30F-2935-7094-146E-CCAF2522654E}" v="5" dt="2025-11-19T13:41:33.083"/>
    <p1510:client id="{CB08FC1C-FCF0-BA5D-20FF-4CA29B1574C5}" v="24" dt="2025-11-19T13:51:34.437"/>
    <p1510:client id="{E5CCF28A-04FE-48DF-858B-C93E2CD3AD1C}" v="198" dt="2025-11-19T09:58:54.361"/>
    <p1510:client id="{EBF2E203-D3AF-4582-DACB-3B9D17C9DCB3}" v="11" dt="2025-11-19T11:57:48.780"/>
    <p1510:client id="{F661CE9C-6E6E-8B9D-4EE1-3B1574ADC305}" v="12" dt="2025-11-19T14:40:23.476"/>
    <p1510:client id="{FAFBF388-AFD8-9740-0F99-54246D083EDC}" v="2" dt="2025-11-19T09:14:41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01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5509B8-F82E-7098-140F-CE6B4A3CD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00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382A69-FCF1-6316-D3CA-C8A725148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6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79366E-7646-EF50-ABCA-1084F64268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7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92174A-F97E-1FEF-3C62-0F63E112F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94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0E8450-7F65-CE7F-6061-0CADC0926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4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90C5286-E847-5368-B3F0-8D27321CD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30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68E176-4D0E-2CE2-859A-6C41E262BB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85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2BEC20-E1AC-B564-081D-55920118AF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49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7DD34F-4291-CF68-CEA3-A29E6C37A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73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B8C9E7-4FCD-0E98-AB44-585064EF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05" t="52507" r="7696" b="27648"/>
          <a:stretch>
            <a:fillRect/>
          </a:stretch>
        </p:blipFill>
        <p:spPr>
          <a:xfrm>
            <a:off x="10856427" y="6540265"/>
            <a:ext cx="1028438" cy="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15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rgbClr val="FFD1D1"/>
            </a:gs>
            <a:gs pos="100000">
              <a:srgbClr val="E1E1FF"/>
            </a:gs>
            <a:gs pos="52000">
              <a:srgbClr val="D6F2E4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B95C07A6-A9A4-D064-086E-5AE21B5C56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3830">
            <a:off x="716135" y="-2329084"/>
            <a:ext cx="17252934" cy="115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9D3EE78-AD40-5B32-AE88-1BE1BF4C2E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6252">
            <a:off x="-5639763" y="-2329083"/>
            <a:ext cx="17252934" cy="115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mailto:inf24189@lehre.dhbw-stuttgart.de" TargetMode="External"/><Relationship Id="rId7" Type="http://schemas.openxmlformats.org/officeDocument/2006/relationships/image" Target="../media/image6.png"/><Relationship Id="rId2" Type="http://schemas.openxmlformats.org/officeDocument/2006/relationships/hyperlink" Target="mailto:inf@lehre.dhbw-stuttgart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hyperlink" Target="mailto:inf24218@lehre.dhbw-stuttgart.d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3130D-E672-BFD3-F6E6-EAACEA26F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864241"/>
            <a:ext cx="7588155" cy="1879275"/>
          </a:xfrm>
        </p:spPr>
        <p:txBody>
          <a:bodyPr/>
          <a:lstStyle/>
          <a:p>
            <a:r>
              <a:rPr lang="de-DE" sz="4400"/>
              <a:t>Projekt 4</a:t>
            </a:r>
            <a:br>
              <a:rPr lang="de-DE"/>
            </a:br>
            <a:r>
              <a:rPr lang="de-DE" b="0" err="1"/>
              <a:t>Semantic</a:t>
            </a:r>
            <a:r>
              <a:rPr lang="de-DE" b="0"/>
              <a:t> </a:t>
            </a:r>
            <a:r>
              <a:rPr lang="de-DE" b="0" err="1"/>
              <a:t>Wikibase</a:t>
            </a:r>
            <a:endParaRPr lang="es-ES" b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98795A-9959-DA4E-EF9C-9FDF8DB1B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743" y="4999113"/>
            <a:ext cx="3588513" cy="1082712"/>
          </a:xfrm>
        </p:spPr>
        <p:txBody>
          <a:bodyPr>
            <a:normAutofit/>
          </a:bodyPr>
          <a:lstStyle/>
          <a:p>
            <a:r>
              <a:rPr lang="de-DE"/>
              <a:t>Yvonne, </a:t>
            </a:r>
            <a:r>
              <a:rPr lang="de-DE" err="1"/>
              <a:t>Kristanna</a:t>
            </a:r>
            <a:r>
              <a:rPr lang="de-DE"/>
              <a:t>, Marvin, Colin, Lucrezia, Marina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CAF143-5D26-DB6A-20F6-2DAE796D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007" y="141768"/>
            <a:ext cx="1729104" cy="13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9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A351-F89C-5BB3-737A-AC768DB7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Projektplan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4BF7B-D2E3-5788-8580-8860BD754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GANTT-</a:t>
            </a:r>
            <a:r>
              <a:rPr lang="en-US" err="1"/>
              <a:t>Diagramm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err="1"/>
              <a:t>Aufteilung</a:t>
            </a:r>
            <a:r>
              <a:rPr lang="en-US"/>
              <a:t> der </a:t>
            </a:r>
            <a:r>
              <a:rPr lang="en-US" err="1"/>
              <a:t>Arbeitsstunden</a:t>
            </a:r>
            <a:endParaRPr lang="en-US"/>
          </a:p>
          <a:p>
            <a:pPr lvl="1"/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Entwickler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- 90 Std. &amp;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spezielle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Rollen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aufgeteilt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- 90 Std.</a:t>
            </a:r>
          </a:p>
          <a:p>
            <a:r>
              <a:rPr lang="en-US" err="1"/>
              <a:t>Kommunikation</a:t>
            </a:r>
            <a:endParaRPr lang="en-US"/>
          </a:p>
          <a:p>
            <a:r>
              <a:rPr lang="en-US" err="1"/>
              <a:t>Risiko</a:t>
            </a:r>
            <a:r>
              <a:rPr lang="en-US"/>
              <a:t> </a:t>
            </a:r>
            <a:r>
              <a:rPr lang="en-US" err="1"/>
              <a:t>Minimierung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BACBD-C9E3-58CF-0E11-31979CFA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3D1DFE-03AE-16EE-22F2-F80F69A6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6" y="2340925"/>
            <a:ext cx="10653580" cy="16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4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D8786-690C-41BA-1802-152E6252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E9B89-61A3-E516-5016-2F39D1EA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B14EB75-8768-D082-B3BB-FCE3DD5378F7}"/>
              </a:ext>
            </a:extLst>
          </p:cNvPr>
          <p:cNvSpPr/>
          <p:nvPr/>
        </p:nvSpPr>
        <p:spPr>
          <a:xfrm>
            <a:off x="1273814" y="2217897"/>
            <a:ext cx="2865748" cy="1423448"/>
          </a:xfrm>
          <a:prstGeom prst="rect">
            <a:avLst/>
          </a:prstGeom>
          <a:solidFill>
            <a:srgbClr val="DDEFFF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01 – Auflösende URIs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3C520EE-3284-C50A-AF23-550727ACF919}"/>
              </a:ext>
            </a:extLst>
          </p:cNvPr>
          <p:cNvSpPr/>
          <p:nvPr/>
        </p:nvSpPr>
        <p:spPr>
          <a:xfrm>
            <a:off x="1273814" y="4134282"/>
            <a:ext cx="2865748" cy="1423448"/>
          </a:xfrm>
          <a:prstGeom prst="rect">
            <a:avLst/>
          </a:prstGeom>
          <a:solidFill>
            <a:srgbClr val="FFA7A7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04 - Quellenverweis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4B7398-B6F9-DE8D-4712-E5E178ADB9E9}"/>
              </a:ext>
            </a:extLst>
          </p:cNvPr>
          <p:cNvSpPr/>
          <p:nvPr/>
        </p:nvSpPr>
        <p:spPr>
          <a:xfrm>
            <a:off x="4663126" y="4134282"/>
            <a:ext cx="2865748" cy="1423448"/>
          </a:xfrm>
          <a:prstGeom prst="rect">
            <a:avLst/>
          </a:prstGeom>
          <a:solidFill>
            <a:srgbClr val="A2E2C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05 – Pflege der Datensätze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214BE4-A78C-A6B2-E713-C7198F53E7CB}"/>
              </a:ext>
            </a:extLst>
          </p:cNvPr>
          <p:cNvSpPr/>
          <p:nvPr/>
        </p:nvSpPr>
        <p:spPr>
          <a:xfrm>
            <a:off x="8052438" y="4134282"/>
            <a:ext cx="2865748" cy="1423448"/>
          </a:xfrm>
          <a:prstGeom prst="rect">
            <a:avLst/>
          </a:prstGeom>
          <a:solidFill>
            <a:srgbClr val="81C3FF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06 – AASX-Datei importieren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4D1C0B6-CC25-8059-4063-47BE3297DC25}"/>
              </a:ext>
            </a:extLst>
          </p:cNvPr>
          <p:cNvSpPr/>
          <p:nvPr/>
        </p:nvSpPr>
        <p:spPr>
          <a:xfrm>
            <a:off x="4663126" y="2217897"/>
            <a:ext cx="2865748" cy="1423448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02 – Suche &amp; 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1AFEFB9-2EE2-89D9-3BC3-A6524BEE6C93}"/>
              </a:ext>
            </a:extLst>
          </p:cNvPr>
          <p:cNvSpPr/>
          <p:nvPr/>
        </p:nvSpPr>
        <p:spPr>
          <a:xfrm>
            <a:off x="8052438" y="2217897"/>
            <a:ext cx="2865748" cy="1423448"/>
          </a:xfrm>
          <a:prstGeom prst="rect">
            <a:avLst/>
          </a:prstGeom>
          <a:solidFill>
            <a:srgbClr val="FFDDDD"/>
          </a:solidFill>
          <a:ln w="28575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03 – REST-Abfrage für AAS</a:t>
            </a:r>
          </a:p>
        </p:txBody>
      </p:sp>
    </p:spTree>
    <p:extLst>
      <p:ext uri="{BB962C8B-B14F-4D97-AF65-F5344CB8AC3E}">
        <p14:creationId xmlns:p14="http://schemas.microsoft.com/office/powerpoint/2010/main" val="1202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6A4B6-4777-A55A-CE31-3B66911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de-DE"/>
              <a:t>Use Case 03 – REST-Abfrage für AA 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D0E9D4-EC77-FD66-95E1-B617ABBC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pic>
        <p:nvPicPr>
          <p:cNvPr id="6" name="Grafik 5" descr="Benutzer mit einfarbiger Füllung">
            <a:extLst>
              <a:ext uri="{FF2B5EF4-FFF2-40B4-BE49-F238E27FC236}">
                <a16:creationId xmlns:a16="http://schemas.microsoft.com/office/drawing/2014/main" id="{96F9E46C-424C-9690-5EF6-8DE4F9FE6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189" y="2215417"/>
            <a:ext cx="872155" cy="87215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0A9442E-9FAA-775B-E5A6-EF312D302ADF}"/>
              </a:ext>
            </a:extLst>
          </p:cNvPr>
          <p:cNvSpPr/>
          <p:nvPr/>
        </p:nvSpPr>
        <p:spPr>
          <a:xfrm>
            <a:off x="2443937" y="2284782"/>
            <a:ext cx="1956965" cy="73342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Empfange GET-Anfrage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E8A9F9-D43B-C0EC-8C98-5B5B5669FFBA}"/>
              </a:ext>
            </a:extLst>
          </p:cNvPr>
          <p:cNvSpPr/>
          <p:nvPr/>
        </p:nvSpPr>
        <p:spPr>
          <a:xfrm>
            <a:off x="5421629" y="2284782"/>
            <a:ext cx="1956965" cy="7334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Prüfe Sprache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F4F10B0-A7DD-4B33-A6C8-40F4AA3741B7}"/>
              </a:ext>
            </a:extLst>
          </p:cNvPr>
          <p:cNvSpPr/>
          <p:nvPr/>
        </p:nvSpPr>
        <p:spPr>
          <a:xfrm>
            <a:off x="8399321" y="2284783"/>
            <a:ext cx="1956964" cy="733425"/>
          </a:xfrm>
          <a:prstGeom prst="rect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Rufe CD aus Datenbank ab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93372B5-B219-DE8B-13B0-B1EE909F0994}"/>
              </a:ext>
            </a:extLst>
          </p:cNvPr>
          <p:cNvSpPr/>
          <p:nvPr/>
        </p:nvSpPr>
        <p:spPr>
          <a:xfrm>
            <a:off x="8399322" y="4280536"/>
            <a:ext cx="1956963" cy="73342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CD gefunden?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7DE792-34E5-F217-4B73-98C52B0ACC10}"/>
              </a:ext>
            </a:extLst>
          </p:cNvPr>
          <p:cNvSpPr/>
          <p:nvPr/>
        </p:nvSpPr>
        <p:spPr>
          <a:xfrm>
            <a:off x="5421629" y="3690673"/>
            <a:ext cx="1956963" cy="7334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Sende JSON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48CB08-BC86-A458-64A9-4307A70DAB27}"/>
              </a:ext>
            </a:extLst>
          </p:cNvPr>
          <p:cNvSpPr/>
          <p:nvPr/>
        </p:nvSpPr>
        <p:spPr>
          <a:xfrm>
            <a:off x="5421629" y="5096564"/>
            <a:ext cx="1956962" cy="7334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Sende Fehler – nicht gefunden</a:t>
            </a:r>
          </a:p>
        </p:txBody>
      </p:sp>
      <p:pic>
        <p:nvPicPr>
          <p:cNvPr id="15" name="Grafik 14" descr="Benutzer mit einfarbiger Füllung">
            <a:extLst>
              <a:ext uri="{FF2B5EF4-FFF2-40B4-BE49-F238E27FC236}">
                <a16:creationId xmlns:a16="http://schemas.microsoft.com/office/drawing/2014/main" id="{192160D8-E73C-2349-2C91-22AC45BFD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189" y="4280535"/>
            <a:ext cx="872155" cy="872155"/>
          </a:xfrm>
          <a:prstGeom prst="rect">
            <a:avLst/>
          </a:prstGeom>
        </p:spPr>
      </p:pic>
      <p:sp>
        <p:nvSpPr>
          <p:cNvPr id="16" name="Raute 15">
            <a:extLst>
              <a:ext uri="{FF2B5EF4-FFF2-40B4-BE49-F238E27FC236}">
                <a16:creationId xmlns:a16="http://schemas.microsoft.com/office/drawing/2014/main" id="{AEBF99BA-B66F-F058-0CE0-AACD777C071B}"/>
              </a:ext>
            </a:extLst>
          </p:cNvPr>
          <p:cNvSpPr/>
          <p:nvPr/>
        </p:nvSpPr>
        <p:spPr>
          <a:xfrm>
            <a:off x="3056659" y="4280536"/>
            <a:ext cx="731520" cy="872155"/>
          </a:xfrm>
          <a:prstGeom prst="diamond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0964851-73BA-38AA-28C3-6E710E6D4EA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79344" y="2651494"/>
            <a:ext cx="764593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576CAEF-45D5-6F83-6561-59D91EBB906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4400902" y="2651495"/>
            <a:ext cx="1020727" cy="0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570ADBF-B681-3097-A1D0-8A059EA1DB97}"/>
              </a:ext>
            </a:extLst>
          </p:cNvPr>
          <p:cNvCxnSpPr>
            <a:endCxn id="11" idx="1"/>
          </p:cNvCxnSpPr>
          <p:nvPr/>
        </p:nvCxnSpPr>
        <p:spPr>
          <a:xfrm>
            <a:off x="7378591" y="2651494"/>
            <a:ext cx="1020730" cy="2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BE17D08-C8C7-EF10-6A27-E0A779689A8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377803" y="3018208"/>
            <a:ext cx="1" cy="1262328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EBE8392-E92D-F912-9D0A-9BE9872B1B50}"/>
              </a:ext>
            </a:extLst>
          </p:cNvPr>
          <p:cNvCxnSpPr>
            <a:stCxn id="12" idx="1"/>
            <a:endCxn id="13" idx="3"/>
          </p:cNvCxnSpPr>
          <p:nvPr/>
        </p:nvCxnSpPr>
        <p:spPr>
          <a:xfrm rot="10800000">
            <a:off x="7378592" y="4057387"/>
            <a:ext cx="1020730" cy="589863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69CF1045-1EB5-0149-B937-FCB3444B3530}"/>
              </a:ext>
            </a:extLst>
          </p:cNvPr>
          <p:cNvCxnSpPr>
            <a:stCxn id="12" idx="1"/>
            <a:endCxn id="14" idx="3"/>
          </p:cNvCxnSpPr>
          <p:nvPr/>
        </p:nvCxnSpPr>
        <p:spPr>
          <a:xfrm rot="10800000" flipV="1">
            <a:off x="7378592" y="4647249"/>
            <a:ext cx="1020731" cy="816028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80630520-C993-6A96-5545-FF69419E5C97}"/>
              </a:ext>
            </a:extLst>
          </p:cNvPr>
          <p:cNvCxnSpPr>
            <a:stCxn id="13" idx="1"/>
            <a:endCxn id="16" idx="0"/>
          </p:cNvCxnSpPr>
          <p:nvPr/>
        </p:nvCxnSpPr>
        <p:spPr>
          <a:xfrm rot="10800000" flipV="1">
            <a:off x="3422419" y="4057386"/>
            <a:ext cx="1999210" cy="223150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9B0CECD8-4CEC-1640-3A20-F73CC27899DD}"/>
              </a:ext>
            </a:extLst>
          </p:cNvPr>
          <p:cNvCxnSpPr>
            <a:stCxn id="14" idx="1"/>
            <a:endCxn id="16" idx="2"/>
          </p:cNvCxnSpPr>
          <p:nvPr/>
        </p:nvCxnSpPr>
        <p:spPr>
          <a:xfrm rot="10800000">
            <a:off x="3422419" y="5152691"/>
            <a:ext cx="1999210" cy="310586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E035D32-EF16-0D19-D060-AB27E82DE6AC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1679344" y="4716613"/>
            <a:ext cx="1377315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18B5A87-9941-7ABD-137D-6256D30EF101}"/>
              </a:ext>
            </a:extLst>
          </p:cNvPr>
          <p:cNvSpPr txBox="1"/>
          <p:nvPr/>
        </p:nvSpPr>
        <p:spPr>
          <a:xfrm>
            <a:off x="7463790" y="3690673"/>
            <a:ext cx="537209" cy="36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9A09961-3FB3-89FF-6F65-CC546C10AF0F}"/>
              </a:ext>
            </a:extLst>
          </p:cNvPr>
          <p:cNvSpPr txBox="1"/>
          <p:nvPr/>
        </p:nvSpPr>
        <p:spPr>
          <a:xfrm>
            <a:off x="7463789" y="5463247"/>
            <a:ext cx="81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Nein</a:t>
            </a:r>
          </a:p>
        </p:txBody>
      </p:sp>
    </p:spTree>
    <p:extLst>
      <p:ext uri="{BB962C8B-B14F-4D97-AF65-F5344CB8AC3E}">
        <p14:creationId xmlns:p14="http://schemas.microsoft.com/office/powerpoint/2010/main" val="1954914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0433D-42B4-3AC9-BC34-C5587DC4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3AB55-1D49-D0F4-16DF-A21718D541D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de-DE"/>
              <a:t>Use Case 06 – AASX-Datei importieren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52AA64-654B-DFC4-F51D-7BBDCB3A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  <p:pic>
        <p:nvPicPr>
          <p:cNvPr id="6" name="Grafik 5" descr="Benutzer mit einfarbiger Füllung">
            <a:extLst>
              <a:ext uri="{FF2B5EF4-FFF2-40B4-BE49-F238E27FC236}">
                <a16:creationId xmlns:a16="http://schemas.microsoft.com/office/drawing/2014/main" id="{E30CF741-5106-4BE9-C4CB-6BB13B6CA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189" y="2215417"/>
            <a:ext cx="872155" cy="87215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1A87AA0-5E36-F3B8-542A-9A4231003ED5}"/>
              </a:ext>
            </a:extLst>
          </p:cNvPr>
          <p:cNvSpPr/>
          <p:nvPr/>
        </p:nvSpPr>
        <p:spPr>
          <a:xfrm>
            <a:off x="2443937" y="2284782"/>
            <a:ext cx="1956965" cy="73342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AASX-Datei hochladen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44D0A3-07DF-D905-03C4-C9C0F8B547F0}"/>
              </a:ext>
            </a:extLst>
          </p:cNvPr>
          <p:cNvSpPr/>
          <p:nvPr/>
        </p:nvSpPr>
        <p:spPr>
          <a:xfrm>
            <a:off x="5421630" y="2173206"/>
            <a:ext cx="1956953" cy="95657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AASX scannen (CDs &amp; Eds erkennen)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9758A5-00CB-0B56-5C3B-9D71DA437636}"/>
              </a:ext>
            </a:extLst>
          </p:cNvPr>
          <p:cNvSpPr/>
          <p:nvPr/>
        </p:nvSpPr>
        <p:spPr>
          <a:xfrm>
            <a:off x="8399321" y="2284783"/>
            <a:ext cx="1956964" cy="733425"/>
          </a:xfrm>
          <a:prstGeom prst="rect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Mapping prüfen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A3A9344-4EE3-4855-F14B-0E53D5342274}"/>
              </a:ext>
            </a:extLst>
          </p:cNvPr>
          <p:cNvSpPr/>
          <p:nvPr/>
        </p:nvSpPr>
        <p:spPr>
          <a:xfrm>
            <a:off x="8399322" y="4280536"/>
            <a:ext cx="1956963" cy="73342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Match gefunden?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4CCBC3A-75E4-F647-6EAC-CA6AE00550D3}"/>
              </a:ext>
            </a:extLst>
          </p:cNvPr>
          <p:cNvSpPr/>
          <p:nvPr/>
        </p:nvSpPr>
        <p:spPr>
          <a:xfrm>
            <a:off x="4983473" y="3555446"/>
            <a:ext cx="2395110" cy="87215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err="1">
                <a:solidFill>
                  <a:schemeClr val="tx1"/>
                </a:solidFill>
              </a:rPr>
              <a:t>Mappingvorschlag</a:t>
            </a:r>
            <a:r>
              <a:rPr lang="de-DE" sz="2000">
                <a:solidFill>
                  <a:schemeClr val="tx1"/>
                </a:solidFill>
              </a:rPr>
              <a:t> auf existierende Einträge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A5D8759-E7C3-C326-C12E-6C1C3777BE0E}"/>
              </a:ext>
            </a:extLst>
          </p:cNvPr>
          <p:cNvSpPr/>
          <p:nvPr/>
        </p:nvSpPr>
        <p:spPr>
          <a:xfrm>
            <a:off x="4983481" y="5096564"/>
            <a:ext cx="2395110" cy="87214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Neuen Eintrag vorschlagen und anlegen</a:t>
            </a:r>
          </a:p>
        </p:txBody>
      </p:sp>
      <p:sp>
        <p:nvSpPr>
          <p:cNvPr id="16" name="Raute 15">
            <a:extLst>
              <a:ext uri="{FF2B5EF4-FFF2-40B4-BE49-F238E27FC236}">
                <a16:creationId xmlns:a16="http://schemas.microsoft.com/office/drawing/2014/main" id="{3B432AE3-392A-4D70-B9D6-ACF818D8573C}"/>
              </a:ext>
            </a:extLst>
          </p:cNvPr>
          <p:cNvSpPr/>
          <p:nvPr/>
        </p:nvSpPr>
        <p:spPr>
          <a:xfrm>
            <a:off x="3617071" y="4319388"/>
            <a:ext cx="731520" cy="872155"/>
          </a:xfrm>
          <a:prstGeom prst="diamond">
            <a:avLst/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D803808-F123-B877-CCD5-80BED240DE3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79344" y="2651494"/>
            <a:ext cx="764593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77AD162-5500-C15A-5555-3CFE9F11765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400902" y="2651494"/>
            <a:ext cx="1020728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336CFFB-99F7-634B-CD10-05752CB3EAED}"/>
              </a:ext>
            </a:extLst>
          </p:cNvPr>
          <p:cNvCxnSpPr>
            <a:endCxn id="11" idx="1"/>
          </p:cNvCxnSpPr>
          <p:nvPr/>
        </p:nvCxnSpPr>
        <p:spPr>
          <a:xfrm>
            <a:off x="7378591" y="2651494"/>
            <a:ext cx="1020730" cy="2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9067297-285D-5F90-4D2A-859477C29E1E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377803" y="3018208"/>
            <a:ext cx="1" cy="1262328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98753783-964A-AE3E-5276-ADB0264E30FE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rot="10800000">
            <a:off x="7378584" y="3991525"/>
            <a:ext cx="1020739" cy="655725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5D8A8F91-0912-790F-8E87-1397B29557B7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rot="10800000" flipV="1">
            <a:off x="7378592" y="4647248"/>
            <a:ext cx="1020731" cy="885389"/>
          </a:xfrm>
          <a:prstGeom prst="bentConnector3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0B954CAF-2B1B-B713-037F-8B4CE162783B}"/>
              </a:ext>
            </a:extLst>
          </p:cNvPr>
          <p:cNvCxnSpPr>
            <a:cxnSpLocks/>
            <a:stCxn id="14" idx="1"/>
            <a:endCxn id="16" idx="2"/>
          </p:cNvCxnSpPr>
          <p:nvPr/>
        </p:nvCxnSpPr>
        <p:spPr>
          <a:xfrm rot="10800000">
            <a:off x="3982831" y="5191544"/>
            <a:ext cx="1000650" cy="341095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C5EF01F-27B0-00AF-C08B-DCE50A189B99}"/>
              </a:ext>
            </a:extLst>
          </p:cNvPr>
          <p:cNvSpPr txBox="1"/>
          <p:nvPr/>
        </p:nvSpPr>
        <p:spPr>
          <a:xfrm>
            <a:off x="7463790" y="3690673"/>
            <a:ext cx="537209" cy="36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6D56D64-CAF0-8165-D06A-819C62837986}"/>
              </a:ext>
            </a:extLst>
          </p:cNvPr>
          <p:cNvSpPr txBox="1"/>
          <p:nvPr/>
        </p:nvSpPr>
        <p:spPr>
          <a:xfrm>
            <a:off x="7463789" y="5463247"/>
            <a:ext cx="81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Nein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3E9C031-4429-F44B-D182-D7D483391F0B}"/>
              </a:ext>
            </a:extLst>
          </p:cNvPr>
          <p:cNvSpPr/>
          <p:nvPr/>
        </p:nvSpPr>
        <p:spPr>
          <a:xfrm>
            <a:off x="1104194" y="4388752"/>
            <a:ext cx="1956965" cy="73342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Nutzer bestätigt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D411454-00A1-3BBF-E426-1147A0E2CAE4}"/>
              </a:ext>
            </a:extLst>
          </p:cNvPr>
          <p:cNvCxnSpPr>
            <a:stCxn id="16" idx="1"/>
            <a:endCxn id="41" idx="3"/>
          </p:cNvCxnSpPr>
          <p:nvPr/>
        </p:nvCxnSpPr>
        <p:spPr>
          <a:xfrm flipH="1" flipV="1">
            <a:off x="3061159" y="4755465"/>
            <a:ext cx="555912" cy="1"/>
          </a:xfrm>
          <a:prstGeom prst="straightConnector1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AF4C449B-7178-CC79-389E-9761F7AE8CC4}"/>
              </a:ext>
            </a:extLst>
          </p:cNvPr>
          <p:cNvCxnSpPr>
            <a:stCxn id="13" idx="1"/>
            <a:endCxn id="16" idx="0"/>
          </p:cNvCxnSpPr>
          <p:nvPr/>
        </p:nvCxnSpPr>
        <p:spPr>
          <a:xfrm rot="10800000" flipV="1">
            <a:off x="3982831" y="3991524"/>
            <a:ext cx="1000642" cy="327864"/>
          </a:xfrm>
          <a:prstGeom prst="bentConnector2">
            <a:avLst/>
          </a:prstGeom>
          <a:ln w="3810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3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A434B-3E52-77E6-7E26-6558578E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Funktionale Anforderungen - Notwendig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8105B0-721A-4AAF-4E5E-61B07F2C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err="1"/>
              <a:t>Auflösbare</a:t>
            </a:r>
            <a:r>
              <a:rPr lang="es-ES" sz="2400"/>
              <a:t> </a:t>
            </a:r>
            <a:r>
              <a:rPr lang="es-ES" sz="2400" err="1"/>
              <a:t>URIs</a:t>
            </a:r>
            <a:r>
              <a:rPr lang="es-ES" sz="2400"/>
              <a:t> </a:t>
            </a:r>
          </a:p>
          <a:p>
            <a:r>
              <a:rPr lang="es-ES" sz="2400"/>
              <a:t>REST-API zum </a:t>
            </a:r>
            <a:r>
              <a:rPr lang="es-ES" sz="2400" err="1"/>
              <a:t>Abrufen</a:t>
            </a:r>
            <a:r>
              <a:rPr lang="es-ES" sz="2400"/>
              <a:t> </a:t>
            </a:r>
            <a:r>
              <a:rPr lang="es-ES" sz="2400" err="1"/>
              <a:t>von</a:t>
            </a:r>
            <a:r>
              <a:rPr lang="es-ES" sz="2400"/>
              <a:t> </a:t>
            </a:r>
            <a:r>
              <a:rPr lang="es-ES" sz="2400" err="1"/>
              <a:t>CDs</a:t>
            </a:r>
            <a:endParaRPr lang="es-ES" sz="2400"/>
          </a:p>
          <a:p>
            <a:pPr lvl="1"/>
            <a:r>
              <a:rPr lang="es-ES" sz="2400"/>
              <a:t>REST-API </a:t>
            </a:r>
            <a:r>
              <a:rPr lang="es-ES" sz="2400" err="1"/>
              <a:t>mit</a:t>
            </a:r>
            <a:r>
              <a:rPr lang="es-ES" sz="2400"/>
              <a:t> </a:t>
            </a:r>
            <a:r>
              <a:rPr lang="es-ES" sz="2400" err="1"/>
              <a:t>Sprachabhängigkeit</a:t>
            </a:r>
            <a:endParaRPr lang="es-ES" sz="2400"/>
          </a:p>
          <a:p>
            <a:r>
              <a:rPr lang="es-ES" sz="2400" err="1"/>
              <a:t>Mapping</a:t>
            </a:r>
            <a:r>
              <a:rPr lang="es-ES" sz="2400"/>
              <a:t> </a:t>
            </a:r>
            <a:r>
              <a:rPr lang="es-ES" sz="2400" err="1"/>
              <a:t>auf</a:t>
            </a:r>
            <a:r>
              <a:rPr lang="es-ES" sz="2400"/>
              <a:t> IEC-61360 </a:t>
            </a:r>
            <a:r>
              <a:rPr lang="es-ES" sz="2400" err="1"/>
              <a:t>Datentemplate</a:t>
            </a:r>
            <a:endParaRPr lang="es-ES" sz="2400"/>
          </a:p>
          <a:p>
            <a:r>
              <a:rPr lang="es-ES" sz="2400" err="1"/>
              <a:t>Import</a:t>
            </a:r>
            <a:r>
              <a:rPr lang="es-ES" sz="2400"/>
              <a:t> </a:t>
            </a:r>
            <a:r>
              <a:rPr lang="es-ES" sz="2400" err="1"/>
              <a:t>und</a:t>
            </a:r>
            <a:r>
              <a:rPr lang="es-ES" sz="2400"/>
              <a:t> </a:t>
            </a:r>
            <a:r>
              <a:rPr lang="es-ES" sz="2400" err="1"/>
              <a:t>Verarbeitung</a:t>
            </a:r>
            <a:r>
              <a:rPr lang="es-ES" sz="2400"/>
              <a:t> </a:t>
            </a:r>
            <a:r>
              <a:rPr lang="es-ES" sz="2400" err="1"/>
              <a:t>von</a:t>
            </a:r>
            <a:r>
              <a:rPr lang="es-ES" sz="2400"/>
              <a:t> AASX-</a:t>
            </a:r>
            <a:r>
              <a:rPr lang="es-ES" sz="2400" err="1"/>
              <a:t>Dateien</a:t>
            </a:r>
            <a:endParaRPr lang="es-ES" sz="2400"/>
          </a:p>
          <a:p>
            <a:r>
              <a:rPr lang="es-ES" sz="2400" err="1"/>
              <a:t>Leichte</a:t>
            </a:r>
            <a:r>
              <a:rPr lang="es-ES" sz="2400"/>
              <a:t> </a:t>
            </a:r>
            <a:r>
              <a:rPr lang="es-ES" sz="2400" err="1"/>
              <a:t>Spezifikation</a:t>
            </a:r>
            <a:r>
              <a:rPr lang="es-ES" sz="2400"/>
              <a:t> &amp; </a:t>
            </a:r>
            <a:r>
              <a:rPr lang="es-ES" sz="2400" err="1"/>
              <a:t>Governance</a:t>
            </a:r>
            <a:endParaRPr lang="es-ES" sz="2400"/>
          </a:p>
          <a:p>
            <a:r>
              <a:rPr lang="es-ES" sz="2400" err="1"/>
              <a:t>Verwaltung</a:t>
            </a:r>
            <a:r>
              <a:rPr lang="es-ES" sz="2400"/>
              <a:t> &amp; </a:t>
            </a:r>
            <a:r>
              <a:rPr lang="es-ES" sz="2400" err="1"/>
              <a:t>Bereitstellung</a:t>
            </a:r>
            <a:r>
              <a:rPr lang="es-ES" sz="2400"/>
              <a:t> </a:t>
            </a:r>
            <a:r>
              <a:rPr lang="es-ES" sz="2400" err="1"/>
              <a:t>standardisierbarer</a:t>
            </a:r>
            <a:r>
              <a:rPr lang="es-ES" sz="2400"/>
              <a:t> </a:t>
            </a:r>
            <a:r>
              <a:rPr lang="es-ES" sz="2400" err="1"/>
              <a:t>Begriffe</a:t>
            </a:r>
            <a:endParaRPr lang="es-ES" sz="2400"/>
          </a:p>
          <a:p>
            <a:r>
              <a:rPr lang="es-ES" sz="2400" err="1"/>
              <a:t>Automatisierter</a:t>
            </a:r>
            <a:r>
              <a:rPr lang="es-ES" sz="2400"/>
              <a:t> </a:t>
            </a:r>
            <a:r>
              <a:rPr lang="es-ES" sz="2400" err="1"/>
              <a:t>Import</a:t>
            </a:r>
            <a:r>
              <a:rPr lang="es-ES" sz="2400"/>
              <a:t> </a:t>
            </a:r>
            <a:r>
              <a:rPr lang="es-ES" sz="2400" err="1"/>
              <a:t>externer</a:t>
            </a:r>
            <a:r>
              <a:rPr lang="es-ES" sz="2400"/>
              <a:t> </a:t>
            </a:r>
            <a:r>
              <a:rPr lang="es-ES" sz="2400" err="1"/>
              <a:t>CDs</a:t>
            </a:r>
            <a:r>
              <a:rPr lang="es-ES" sz="2400"/>
              <a:t> per URI</a:t>
            </a:r>
          </a:p>
          <a:p>
            <a:endParaRPr lang="es-E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36C13-B9B8-E853-C281-7C526A54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86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B388-61AF-9CDC-C0C3-802C15B4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4344F-5B82-320A-2549-6AE89F71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Funktionale Anforderungen - Optional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A62484-CB4E-4B4F-E874-605654F08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err="1"/>
              <a:t>Edit-Workflow</a:t>
            </a:r>
            <a:endParaRPr lang="es-ES" sz="2400"/>
          </a:p>
          <a:p>
            <a:r>
              <a:rPr lang="es-ES" sz="2400" err="1"/>
              <a:t>Verlinkung</a:t>
            </a:r>
            <a:r>
              <a:rPr lang="es-ES" sz="2400"/>
              <a:t> </a:t>
            </a:r>
            <a:r>
              <a:rPr lang="es-ES" sz="2400" err="1"/>
              <a:t>externer</a:t>
            </a:r>
            <a:r>
              <a:rPr lang="es-ES" sz="2400"/>
              <a:t> </a:t>
            </a:r>
            <a:r>
              <a:rPr lang="es-ES" sz="2400" err="1"/>
              <a:t>Quellen</a:t>
            </a:r>
            <a:endParaRPr lang="es-E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0F290-B56B-BC62-7624-BF060F576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26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47BB-77F7-68A8-7099-0F685BCBA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10924-189F-6171-6FA3-7250BD16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Nichtfunktionale Anforderungen</a:t>
            </a:r>
            <a:endParaRPr lang="es-E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F77287-3839-365A-1B46-DA29E1779B3A}"/>
              </a:ext>
            </a:extLst>
          </p:cNvPr>
          <p:cNvSpPr/>
          <p:nvPr/>
        </p:nvSpPr>
        <p:spPr>
          <a:xfrm>
            <a:off x="3705794" y="3647355"/>
            <a:ext cx="4967925" cy="581535"/>
          </a:xfrm>
          <a:prstGeom prst="rect">
            <a:avLst/>
          </a:prstGeom>
          <a:ln w="28575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Sicherheit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76F2D2-DE42-4DEB-E735-68DA212F3C3C}"/>
              </a:ext>
            </a:extLst>
          </p:cNvPr>
          <p:cNvSpPr/>
          <p:nvPr/>
        </p:nvSpPr>
        <p:spPr>
          <a:xfrm>
            <a:off x="3705793" y="5727825"/>
            <a:ext cx="4967925" cy="581535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Codequalität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812948D-4412-ECB3-5434-38AA94BE0211}"/>
              </a:ext>
            </a:extLst>
          </p:cNvPr>
          <p:cNvSpPr/>
          <p:nvPr/>
        </p:nvSpPr>
        <p:spPr>
          <a:xfrm>
            <a:off x="3705793" y="4687590"/>
            <a:ext cx="4967925" cy="581535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Benutzerfreundlichkeit</a:t>
            </a:r>
            <a:endParaRPr lang="de-DE" sz="200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1BF78C-DA22-F2E3-7841-C24E9362F344}"/>
              </a:ext>
            </a:extLst>
          </p:cNvPr>
          <p:cNvSpPr/>
          <p:nvPr/>
        </p:nvSpPr>
        <p:spPr>
          <a:xfrm>
            <a:off x="3705793" y="2607120"/>
            <a:ext cx="4967925" cy="581535"/>
          </a:xfrm>
          <a:prstGeom prst="rect">
            <a:avLst/>
          </a:prstGeom>
          <a:solidFill>
            <a:srgbClr val="7DC1FF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353AAF8-B58E-C88C-D1E5-1F5A2C9E55E5}"/>
              </a:ext>
            </a:extLst>
          </p:cNvPr>
          <p:cNvSpPr/>
          <p:nvPr/>
        </p:nvSpPr>
        <p:spPr>
          <a:xfrm>
            <a:off x="3705794" y="1566885"/>
            <a:ext cx="4967925" cy="581535"/>
          </a:xfrm>
          <a:prstGeom prst="rect">
            <a:avLst/>
          </a:prstGeom>
          <a:solidFill>
            <a:srgbClr val="52C68C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Stabilität/Zuverlässigkeit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4A7198-FC8A-C09F-0871-A2237283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24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2B857-5181-2FBC-7C55-E87A64CD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Voraussetzungen/Herausforderungen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89132-E172-0F83-8FB1-4254CB0C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err="1"/>
              <a:t>Über</a:t>
            </a:r>
            <a:r>
              <a:rPr lang="es-ES" sz="2400"/>
              <a:t> das Internet </a:t>
            </a:r>
            <a:r>
              <a:rPr lang="es-ES" sz="2400" err="1"/>
              <a:t>erreichbarer</a:t>
            </a:r>
            <a:r>
              <a:rPr lang="es-ES" sz="2400"/>
              <a:t> Server</a:t>
            </a:r>
          </a:p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A3A7-CB12-A13E-4C32-0B2239C5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8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8937-3692-1B21-7B0B-74005E15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Systemarchitektur</a:t>
            </a:r>
            <a:r>
              <a:rPr lang="en-US"/>
              <a:t> (Top-Down)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7691B-7F7F-C3FF-76E1-424367484413}"/>
              </a:ext>
            </a:extLst>
          </p:cNvPr>
          <p:cNvSpPr txBox="1"/>
          <p:nvPr/>
        </p:nvSpPr>
        <p:spPr>
          <a:xfrm>
            <a:off x="420386" y="1773167"/>
            <a:ext cx="7753041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Architekturansatz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b="1" err="1">
                <a:ea typeface="+mn-lt"/>
                <a:cs typeface="+mn-lt"/>
              </a:rPr>
              <a:t>Dreischichtmodell</a:t>
            </a:r>
            <a:r>
              <a:rPr lang="en-US" sz="2000" b="1">
                <a:ea typeface="+mn-lt"/>
                <a:cs typeface="+mn-lt"/>
              </a:rPr>
              <a:t> (Presentation – Logic – Data)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AAS Connect Backend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bestehend</a:t>
            </a:r>
            <a:r>
              <a:rPr lang="en-US" sz="2000">
                <a:ea typeface="+mn-lt"/>
                <a:cs typeface="+mn-lt"/>
              </a:rPr>
              <a:t>, Neo4j, REST/</a:t>
            </a:r>
            <a:r>
              <a:rPr lang="en-US" sz="2000" err="1">
                <a:ea typeface="+mn-lt"/>
                <a:cs typeface="+mn-lt"/>
              </a:rPr>
              <a:t>GraphQL</a:t>
            </a:r>
            <a:r>
              <a:rPr lang="en-US" sz="2000">
                <a:ea typeface="+mn-lt"/>
                <a:cs typeface="+mn-lt"/>
              </a:rPr>
              <a:t>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Semantic Facade API</a:t>
            </a:r>
            <a:r>
              <a:rPr lang="en-US" sz="2000">
                <a:ea typeface="+mn-lt"/>
                <a:cs typeface="+mn-lt"/>
              </a:rPr>
              <a:t> (neu, REST-Gateway </a:t>
            </a:r>
            <a:r>
              <a:rPr lang="en-US" sz="2000" err="1">
                <a:ea typeface="+mn-lt"/>
                <a:cs typeface="+mn-lt"/>
              </a:rPr>
              <a:t>zwischen</a:t>
            </a:r>
            <a:r>
              <a:rPr lang="en-US" sz="2000">
                <a:ea typeface="+mn-lt"/>
                <a:cs typeface="+mn-lt"/>
              </a:rPr>
              <a:t> AAS und </a:t>
            </a:r>
            <a:r>
              <a:rPr lang="en-US" sz="2000" err="1">
                <a:ea typeface="+mn-lt"/>
                <a:cs typeface="+mn-lt"/>
              </a:rPr>
              <a:t>Wikibase</a:t>
            </a:r>
            <a:r>
              <a:rPr lang="en-US" sz="2000">
                <a:ea typeface="+mn-lt"/>
                <a:cs typeface="+mn-lt"/>
              </a:rPr>
              <a:t>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Wikibase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als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einzige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semantische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Datenquelle</a:t>
            </a:r>
            <a:r>
              <a:rPr lang="en-US" sz="2000" b="1">
                <a:ea typeface="+mn-lt"/>
                <a:cs typeface="+mn-lt"/>
              </a:rPr>
              <a:t> (Single Source of Truth)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Kommunikation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über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b="1">
                <a:ea typeface="+mn-lt"/>
                <a:cs typeface="+mn-lt"/>
              </a:rPr>
              <a:t>REST + SPARQL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Bereitstellung</a:t>
            </a:r>
            <a:r>
              <a:rPr lang="en-US" sz="2000">
                <a:ea typeface="+mn-lt"/>
                <a:cs typeface="+mn-lt"/>
              </a:rPr>
              <a:t> via </a:t>
            </a:r>
            <a:r>
              <a:rPr lang="en-US" sz="2000" b="1">
                <a:ea typeface="+mn-lt"/>
                <a:cs typeface="+mn-lt"/>
              </a:rPr>
              <a:t>Docker-Compose-</a:t>
            </a:r>
            <a:r>
              <a:rPr lang="en-US" sz="2000" b="1" err="1">
                <a:ea typeface="+mn-lt"/>
                <a:cs typeface="+mn-lt"/>
              </a:rPr>
              <a:t>Umgebung</a:t>
            </a:r>
            <a:endParaRPr lang="en-US" sz="2000"/>
          </a:p>
          <a:p>
            <a:pPr algn="l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C4A48D-AEA1-C847-DDE7-E2687B31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94B721E8-546B-8D3B-2F06-DD2B27F60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239" y="405984"/>
            <a:ext cx="370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29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1FCF7-065F-549D-189E-A6791C7E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Modularisierung und </a:t>
            </a:r>
            <a:r>
              <a:rPr lang="en-US" err="1"/>
              <a:t>Hauptkomponenten</a:t>
            </a:r>
            <a:endParaRPr lang="de-DE" b="0" err="1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6BEDFA-4536-0981-B84C-2E2E3CBB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77C3689-EE11-DCE4-6C16-D9FE2707E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2" y="1112265"/>
            <a:ext cx="10911591" cy="59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24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F0673-5B0B-1169-4061-9F4D8B54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7A154-4856-2E3D-841A-1C131AAFD3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Teamvorstellung</a:t>
            </a:r>
          </a:p>
          <a:p>
            <a:r>
              <a:rPr lang="de-DE"/>
              <a:t>Projektüberblick</a:t>
            </a:r>
          </a:p>
          <a:p>
            <a:r>
              <a:rPr lang="de-DE"/>
              <a:t>Verwendete Tools &amp; Vorgehensweise</a:t>
            </a:r>
          </a:p>
          <a:p>
            <a:r>
              <a:rPr lang="de-DE"/>
              <a:t>Business Case</a:t>
            </a:r>
          </a:p>
          <a:p>
            <a:r>
              <a:rPr lang="de-DE"/>
              <a:t>Projektplan</a:t>
            </a:r>
          </a:p>
          <a:p>
            <a:r>
              <a:rPr lang="de-DE"/>
              <a:t>Use Cases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C95BC59-47FF-182B-0F69-56B26D17E4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Funktionale Anforderungen Notwendig/Optional</a:t>
            </a:r>
            <a:endParaRPr lang="en-US"/>
          </a:p>
          <a:p>
            <a:r>
              <a:rPr lang="de-DE"/>
              <a:t>Nichtfunktionale Anforderungen</a:t>
            </a:r>
            <a:endParaRPr lang="en-US"/>
          </a:p>
          <a:p>
            <a:r>
              <a:rPr lang="de-DE"/>
              <a:t>Voraussetzungen/Herausforderungen</a:t>
            </a:r>
            <a:endParaRPr lang="en-US"/>
          </a:p>
          <a:p>
            <a:r>
              <a:rPr lang="de-DE"/>
              <a:t>Systemarchitektur</a:t>
            </a:r>
            <a:endParaRPr lang="en-US"/>
          </a:p>
          <a:p>
            <a:r>
              <a:rPr lang="de-DE"/>
              <a:t>Modularisierung und Hauptkomponenten</a:t>
            </a:r>
            <a:endParaRPr lang="en-US"/>
          </a:p>
          <a:p>
            <a:r>
              <a:rPr lang="de-DE"/>
              <a:t>Demo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35DD44-7B9E-26A6-9F5C-6FB0A95C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17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1447A-CC05-D58B-6CE3-73572303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5135F-738E-2134-175D-3E2E69C35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Cloud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A150A-52D6-093B-C7DD-D91ED81A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53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4DBE6-1E01-E6BA-72A2-227BC89F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294" y="2731168"/>
            <a:ext cx="6755411" cy="1395663"/>
          </a:xfrm>
        </p:spPr>
        <p:txBody>
          <a:bodyPr/>
          <a:lstStyle/>
          <a:p>
            <a:pPr algn="ctr"/>
            <a:r>
              <a:rPr lang="de-DE"/>
              <a:t>Danke für Eure Aufmerksamkeit!</a:t>
            </a:r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71028-13A4-EDFD-2BC5-23EEADA5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18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EF45D-52E9-3D33-2221-393C1A65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33" y="577395"/>
            <a:ext cx="10653578" cy="1132258"/>
          </a:xfrm>
        </p:spPr>
        <p:txBody>
          <a:bodyPr>
            <a:normAutofit/>
          </a:bodyPr>
          <a:lstStyle/>
          <a:p>
            <a:r>
              <a:rPr lang="de-DE"/>
              <a:t>Teamvorstellung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F7A845A-DA93-4779-595F-904C674B67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410982"/>
              </p:ext>
            </p:extLst>
          </p:nvPr>
        </p:nvGraphicFramePr>
        <p:xfrm>
          <a:off x="366594" y="1399561"/>
          <a:ext cx="11485441" cy="49249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143922">
                  <a:extLst>
                    <a:ext uri="{9D8B030D-6E8A-4147-A177-3AD203B41FA5}">
                      <a16:colId xmlns:a16="http://schemas.microsoft.com/office/drawing/2014/main" val="1225703280"/>
                    </a:ext>
                  </a:extLst>
                </a:gridCol>
                <a:gridCol w="2081396">
                  <a:extLst>
                    <a:ext uri="{9D8B030D-6E8A-4147-A177-3AD203B41FA5}">
                      <a16:colId xmlns:a16="http://schemas.microsoft.com/office/drawing/2014/main" val="1540086169"/>
                    </a:ext>
                  </a:extLst>
                </a:gridCol>
                <a:gridCol w="2338754">
                  <a:extLst>
                    <a:ext uri="{9D8B030D-6E8A-4147-A177-3AD203B41FA5}">
                      <a16:colId xmlns:a16="http://schemas.microsoft.com/office/drawing/2014/main" val="459348677"/>
                    </a:ext>
                  </a:extLst>
                </a:gridCol>
                <a:gridCol w="3921369">
                  <a:extLst>
                    <a:ext uri="{9D8B030D-6E8A-4147-A177-3AD203B41FA5}">
                      <a16:colId xmlns:a16="http://schemas.microsoft.com/office/drawing/2014/main" val="49580311"/>
                    </a:ext>
                  </a:extLst>
                </a:gridCol>
              </a:tblGrid>
              <a:tr h="262323"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s-ES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Rolle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Arbeitsstunden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Aufgaben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77368"/>
                  </a:ext>
                </a:extLst>
              </a:tr>
              <a:tr h="459065">
                <a:tc>
                  <a:txBody>
                    <a:bodyPr/>
                    <a:lstStyle/>
                    <a:p>
                      <a:r>
                        <a:rPr lang="de-DE"/>
                        <a:t>Yvonne Wagner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Projektleiter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90h -&gt; spez. Rolle</a:t>
                      </a:r>
                    </a:p>
                    <a:p>
                      <a:r>
                        <a:rPr lang="de-DE" sz="1800"/>
                        <a:t>90h -&gt; Entwickler</a:t>
                      </a:r>
                      <a:endParaRPr lang="es-E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Projektkoordination, Fortschrittskontrolle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094705"/>
                  </a:ext>
                </a:extLst>
              </a:tr>
              <a:tr h="655808">
                <a:tc>
                  <a:txBody>
                    <a:bodyPr/>
                    <a:lstStyle/>
                    <a:p>
                      <a:r>
                        <a:rPr lang="de-DE" err="1"/>
                        <a:t>Kristanna</a:t>
                      </a:r>
                      <a:r>
                        <a:rPr lang="de-DE"/>
                        <a:t> Pfeil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Produktmanager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spez. Rolle</a:t>
                      </a:r>
                    </a:p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Entwickler</a:t>
                      </a:r>
                      <a:endParaRPr lang="es-E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Anforderungsmanagement, Abnahme, User-Orientierung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642897"/>
                  </a:ext>
                </a:extLst>
              </a:tr>
              <a:tr h="655808">
                <a:tc>
                  <a:txBody>
                    <a:bodyPr/>
                    <a:lstStyle/>
                    <a:p>
                      <a:r>
                        <a:rPr lang="de-DE"/>
                        <a:t>Marvin </a:t>
                      </a:r>
                      <a:r>
                        <a:rPr lang="de-DE" err="1"/>
                        <a:t>Igrec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Testmanager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spez. Rolle</a:t>
                      </a:r>
                    </a:p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Entwickler</a:t>
                      </a:r>
                      <a:endParaRPr lang="es-E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Testplanung, Testdurchführung, Qualitätssicherung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520003"/>
                  </a:ext>
                </a:extLst>
              </a:tr>
              <a:tr h="655808">
                <a:tc>
                  <a:txBody>
                    <a:bodyPr/>
                    <a:lstStyle/>
                    <a:p>
                      <a:r>
                        <a:rPr lang="de-DE"/>
                        <a:t>Colin </a:t>
                      </a:r>
                      <a:r>
                        <a:rPr lang="de-DE" err="1"/>
                        <a:t>Dietschmann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Systemarchitekt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spez. Rolle</a:t>
                      </a:r>
                    </a:p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Entwickler</a:t>
                      </a:r>
                      <a:endParaRPr lang="es-E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Technische Architektur, Infrastrukturplanung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643230"/>
                  </a:ext>
                </a:extLst>
              </a:tr>
              <a:tr h="655808">
                <a:tc>
                  <a:txBody>
                    <a:bodyPr/>
                    <a:lstStyle/>
                    <a:p>
                      <a:r>
                        <a:rPr lang="de-DE"/>
                        <a:t>Lucrezia </a:t>
                      </a:r>
                      <a:r>
                        <a:rPr lang="de-DE" err="1"/>
                        <a:t>Trabalza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Technischer Redakteur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spez. Rolle</a:t>
                      </a:r>
                    </a:p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Entwickler</a:t>
                      </a:r>
                      <a:endParaRPr lang="es-E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Erstellung technischer Dokumentation, Nutzeranleitungen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908331"/>
                  </a:ext>
                </a:extLst>
              </a:tr>
              <a:tr h="655808">
                <a:tc>
                  <a:txBody>
                    <a:bodyPr/>
                    <a:lstStyle/>
                    <a:p>
                      <a:r>
                        <a:rPr lang="de-DE"/>
                        <a:t>Marina Hidalgo Burova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Technischer Redakteur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spez. Rolle</a:t>
                      </a:r>
                    </a:p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Entwickler</a:t>
                      </a:r>
                      <a:endParaRPr lang="es-E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Erstellung technischer Dokumentation, Nutzeranleitungen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98891"/>
                  </a:ext>
                </a:extLst>
              </a:tr>
              <a:tr h="512237">
                <a:tc>
                  <a:txBody>
                    <a:bodyPr/>
                    <a:lstStyle/>
                    <a:p>
                      <a:r>
                        <a:rPr lang="de-DE"/>
                        <a:t>Alle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Entwickler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spez. Rolle</a:t>
                      </a:r>
                    </a:p>
                    <a:p>
                      <a:r>
                        <a:rPr lang="de-DE"/>
                        <a:t>90h -&gt; </a:t>
                      </a:r>
                      <a:r>
                        <a:rPr lang="de-DE" sz="1800"/>
                        <a:t>Entwickler</a:t>
                      </a:r>
                      <a:endParaRPr lang="es-E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Implementierung, Prototypentwicklung, Tests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56902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524C0-DA1B-BF7F-2C19-FC856AB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93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57BE2-CA4C-EC3E-27E9-5E9765216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A755C-447C-AF1B-373D-023E673C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97" y="577395"/>
            <a:ext cx="10653578" cy="1132258"/>
          </a:xfrm>
        </p:spPr>
        <p:txBody>
          <a:bodyPr>
            <a:normAutofit/>
          </a:bodyPr>
          <a:lstStyle/>
          <a:p>
            <a:r>
              <a:rPr lang="de-DE"/>
              <a:t>Teamvorstellung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35A00040-6595-20A6-F358-C5762E61A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139242"/>
              </p:ext>
            </p:extLst>
          </p:nvPr>
        </p:nvGraphicFramePr>
        <p:xfrm>
          <a:off x="447497" y="1241778"/>
          <a:ext cx="11297006" cy="445134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13858">
                  <a:extLst>
                    <a:ext uri="{9D8B030D-6E8A-4147-A177-3AD203B41FA5}">
                      <a16:colId xmlns:a16="http://schemas.microsoft.com/office/drawing/2014/main" val="1121940110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1051720445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4189626086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2876975148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2604079314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2138350288"/>
                    </a:ext>
                  </a:extLst>
                </a:gridCol>
                <a:gridCol w="1613858">
                  <a:extLst>
                    <a:ext uri="{9D8B030D-6E8A-4147-A177-3AD203B41FA5}">
                      <a16:colId xmlns:a16="http://schemas.microsoft.com/office/drawing/2014/main" val="3622019021"/>
                    </a:ext>
                  </a:extLst>
                </a:gridCol>
              </a:tblGrid>
              <a:tr h="1682352">
                <a:tc>
                  <a:txBody>
                    <a:bodyPr/>
                    <a:lstStyle/>
                    <a:p>
                      <a:pPr algn="ctr"/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1600" b="0" i="0" u="none" strike="noStrike" noProof="0">
                        <a:latin typeface="Neue Haas Grotesk Text Pro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820132"/>
                  </a:ext>
                </a:extLst>
              </a:tr>
              <a:tr h="677026">
                <a:tc>
                  <a:txBody>
                    <a:bodyPr/>
                    <a:lstStyle/>
                    <a:p>
                      <a:pPr algn="ctr"/>
                      <a:r>
                        <a:rPr lang="de-DE" b="1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Yvonne Wagner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Kristanna Pfeil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Colin </a:t>
                      </a:r>
                      <a:r>
                        <a:rPr lang="de-DE" sz="1600" err="1"/>
                        <a:t>Dietschmann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Marvin </a:t>
                      </a:r>
                      <a:r>
                        <a:rPr lang="de-DE" sz="1600" err="1"/>
                        <a:t>Igrec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Lucrezia </a:t>
                      </a:r>
                      <a:r>
                        <a:rPr lang="de-DE" sz="1600" err="1"/>
                        <a:t>Trabalza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Marina Hidalgo Burova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881230"/>
                  </a:ext>
                </a:extLst>
              </a:tr>
              <a:tr h="446043">
                <a:tc>
                  <a:txBody>
                    <a:bodyPr/>
                    <a:lstStyle/>
                    <a:p>
                      <a:pPr algn="ctr"/>
                      <a:r>
                        <a:rPr lang="de-DE" b="1">
                          <a:solidFill>
                            <a:schemeClr val="bg1"/>
                          </a:solidFill>
                        </a:rPr>
                        <a:t>E-Mail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inf24181@lehre.dhbw-stuttgart.de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3"/>
                        </a:rPr>
                        <a:t>inf24189@lehre.dhbw-stuttgart.de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inf24082@lehre.dhbw-stuttgart.de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inf24079@lehre.dhbw-stuttgart.de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hlinkClick r:id="rId2"/>
                        </a:rPr>
                        <a:t>inf24153@lehre.dhbw-stuttgart.de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hlinkClick r:id="rId4"/>
                        </a:rPr>
                        <a:t>inf24218@lehre.dhbw-stuttgart.de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130710"/>
                  </a:ext>
                </a:extLst>
              </a:tr>
              <a:tr h="446043">
                <a:tc>
                  <a:txBody>
                    <a:bodyPr/>
                    <a:lstStyle/>
                    <a:p>
                      <a:pPr algn="ctr"/>
                      <a:r>
                        <a:rPr lang="de-DE" b="1" err="1">
                          <a:solidFill>
                            <a:schemeClr val="bg1"/>
                          </a:solidFill>
                        </a:rPr>
                        <a:t>MatrikelNr</a:t>
                      </a:r>
                      <a:r>
                        <a:rPr lang="de-DE" b="1">
                          <a:solidFill>
                            <a:schemeClr val="bg1"/>
                          </a:solidFill>
                        </a:rPr>
                        <a:t>.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7722462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7928674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4295660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4147900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6686527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/>
                        <a:t>9209941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519024"/>
                  </a:ext>
                </a:extLst>
              </a:tr>
              <a:tr h="446043">
                <a:tc>
                  <a:txBody>
                    <a:bodyPr/>
                    <a:lstStyle/>
                    <a:p>
                      <a:pPr algn="ctr"/>
                      <a:r>
                        <a:rPr lang="de-DE" b="1">
                          <a:solidFill>
                            <a:schemeClr val="bg1"/>
                          </a:solidFill>
                        </a:rPr>
                        <a:t>Rolle</a:t>
                      </a:r>
                      <a:endParaRPr lang="es-E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Projektleiter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Produktmanager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Systemarchitekt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Testmanager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Techn. Redakteur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/>
                        <a:t>Techn. Redakteur + Entwickler</a:t>
                      </a:r>
                      <a:endParaRPr lang="es-E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115032"/>
                  </a:ext>
                </a:extLst>
              </a:tr>
            </a:tbl>
          </a:graphicData>
        </a:graphic>
      </p:graphicFrame>
      <p:pic>
        <p:nvPicPr>
          <p:cNvPr id="11" name="Imagen 10" descr="Una persona sonriendo&#10;&#10;El contenido generado por IA puede ser incorrecto.">
            <a:extLst>
              <a:ext uri="{FF2B5EF4-FFF2-40B4-BE49-F238E27FC236}">
                <a16:creationId xmlns:a16="http://schemas.microsoft.com/office/drawing/2014/main" id="{A4DED75E-F873-D120-7016-0FF278490C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81" t="13400" r="13144" b="7379"/>
          <a:stretch>
            <a:fillRect/>
          </a:stretch>
        </p:blipFill>
        <p:spPr>
          <a:xfrm>
            <a:off x="10238596" y="1286814"/>
            <a:ext cx="1404016" cy="15878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3DF6E-E543-926A-7011-BA0810FC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1C3600-5946-779B-E3C1-DBFBBBEA7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25" y="1288640"/>
            <a:ext cx="1472998" cy="1598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99A64E7-6376-4237-B659-30EF16F84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238" y="1288841"/>
            <a:ext cx="1190088" cy="1577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743BF-E1E4-0A10-BFA7-CAD27246E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3817" y="1266825"/>
            <a:ext cx="145334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32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04593-9355-0C10-AF8C-7AB6036B1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Ausgangssituation &amp; Problemstellung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B710B-D125-C5A9-82C5-9E66107A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err="1"/>
              <a:t>Semantische</a:t>
            </a:r>
            <a:r>
              <a:rPr lang="es-ES" sz="2400"/>
              <a:t> </a:t>
            </a:r>
            <a:r>
              <a:rPr lang="es-ES" sz="2400" err="1"/>
              <a:t>Definitionen</a:t>
            </a:r>
            <a:r>
              <a:rPr lang="es-ES" sz="2400"/>
              <a:t> </a:t>
            </a:r>
            <a:r>
              <a:rPr lang="es-ES" sz="2400" err="1"/>
              <a:t>heute</a:t>
            </a:r>
            <a:r>
              <a:rPr lang="es-ES" sz="2400"/>
              <a:t>: </a:t>
            </a:r>
            <a:r>
              <a:rPr lang="es-ES" sz="2400" err="1"/>
              <a:t>lokal</a:t>
            </a:r>
            <a:r>
              <a:rPr lang="es-ES" sz="2400"/>
              <a:t>, </a:t>
            </a:r>
            <a:r>
              <a:rPr lang="es-ES" sz="2400" err="1"/>
              <a:t>nicht</a:t>
            </a:r>
            <a:r>
              <a:rPr lang="es-ES" sz="2400"/>
              <a:t> </a:t>
            </a:r>
            <a:r>
              <a:rPr lang="es-ES" sz="2400" err="1"/>
              <a:t>webfähig</a:t>
            </a:r>
            <a:endParaRPr lang="es-ES" sz="2400"/>
          </a:p>
          <a:p>
            <a:r>
              <a:rPr lang="es-ES" sz="2400" err="1"/>
              <a:t>Keine</a:t>
            </a:r>
            <a:r>
              <a:rPr lang="es-ES" sz="2400"/>
              <a:t> </a:t>
            </a:r>
            <a:r>
              <a:rPr lang="es-ES" sz="2400" err="1"/>
              <a:t>einheitlichen</a:t>
            </a:r>
            <a:r>
              <a:rPr lang="es-ES" sz="2400"/>
              <a:t> </a:t>
            </a:r>
            <a:r>
              <a:rPr lang="es-ES" sz="2400" err="1"/>
              <a:t>APIs</a:t>
            </a:r>
            <a:r>
              <a:rPr lang="es-ES" sz="2400"/>
              <a:t> </a:t>
            </a:r>
            <a:r>
              <a:rPr lang="es-ES" sz="2400" err="1"/>
              <a:t>für</a:t>
            </a:r>
            <a:r>
              <a:rPr lang="es-ES" sz="2400"/>
              <a:t> </a:t>
            </a:r>
            <a:r>
              <a:rPr lang="es-ES" sz="2400" err="1"/>
              <a:t>Semantik</a:t>
            </a:r>
            <a:endParaRPr lang="es-ES" sz="2400"/>
          </a:p>
          <a:p>
            <a:r>
              <a:rPr lang="es-ES" sz="2400" err="1"/>
              <a:t>Schwer</a:t>
            </a:r>
            <a:r>
              <a:rPr lang="es-ES" sz="2400"/>
              <a:t> </a:t>
            </a:r>
            <a:r>
              <a:rPr lang="es-ES" sz="2400" err="1"/>
              <a:t>zugängliche</a:t>
            </a:r>
            <a:r>
              <a:rPr lang="es-ES" sz="2400"/>
              <a:t> Tools (</a:t>
            </a:r>
            <a:r>
              <a:rPr lang="es-ES" sz="2400" err="1"/>
              <a:t>z.B</a:t>
            </a:r>
            <a:r>
              <a:rPr lang="es-ES" sz="2400"/>
              <a:t>. AAS-</a:t>
            </a:r>
            <a:r>
              <a:rPr lang="es-ES" sz="2400" err="1"/>
              <a:t>Connect</a:t>
            </a:r>
            <a:r>
              <a:rPr lang="es-ES" sz="2400"/>
              <a:t>)</a:t>
            </a:r>
          </a:p>
          <a:p>
            <a:r>
              <a:rPr lang="es-ES" sz="2400" err="1"/>
              <a:t>Keine</a:t>
            </a:r>
            <a:r>
              <a:rPr lang="es-ES" sz="2400"/>
              <a:t> </a:t>
            </a:r>
            <a:r>
              <a:rPr lang="es-ES" sz="2400" err="1"/>
              <a:t>globale</a:t>
            </a:r>
            <a:r>
              <a:rPr lang="es-ES" sz="2400"/>
              <a:t> </a:t>
            </a:r>
            <a:r>
              <a:rPr lang="es-ES" sz="2400" err="1"/>
              <a:t>Wiederverwendbarkeit</a:t>
            </a:r>
            <a:endParaRPr lang="es-ES" sz="2400"/>
          </a:p>
          <a:p>
            <a:r>
              <a:rPr lang="es-ES" sz="2400"/>
              <a:t>Externe </a:t>
            </a:r>
            <a:r>
              <a:rPr lang="es-ES" sz="2400" err="1"/>
              <a:t>Quellen</a:t>
            </a:r>
            <a:r>
              <a:rPr lang="es-ES" sz="2400"/>
              <a:t> (</a:t>
            </a:r>
            <a:r>
              <a:rPr lang="es-ES" sz="2400" err="1"/>
              <a:t>z.B</a:t>
            </a:r>
            <a:r>
              <a:rPr lang="es-ES" sz="2400"/>
              <a:t>. ECLASS) </a:t>
            </a:r>
            <a:r>
              <a:rPr lang="es-ES" sz="2400" err="1"/>
              <a:t>oft</a:t>
            </a:r>
            <a:r>
              <a:rPr lang="es-ES" sz="2400"/>
              <a:t> </a:t>
            </a:r>
            <a:r>
              <a:rPr lang="es-ES" sz="2400" err="1"/>
              <a:t>nicht</a:t>
            </a:r>
            <a:r>
              <a:rPr lang="es-ES" sz="2400"/>
              <a:t> </a:t>
            </a:r>
            <a:r>
              <a:rPr lang="es-ES" sz="2400" err="1"/>
              <a:t>frei</a:t>
            </a:r>
            <a:r>
              <a:rPr lang="es-ES" sz="2400"/>
              <a:t> </a:t>
            </a:r>
            <a:r>
              <a:rPr lang="es-ES" sz="2400" err="1"/>
              <a:t>zugänglich</a:t>
            </a:r>
            <a:endParaRPr lang="es-ES" sz="2400"/>
          </a:p>
          <a:p>
            <a:pPr marL="0" indent="0">
              <a:buNone/>
            </a:pPr>
            <a:r>
              <a:rPr lang="es-ES" sz="2400" b="1" err="1"/>
              <a:t>Folgen</a:t>
            </a:r>
            <a:endParaRPr lang="es-ES" sz="2400" b="1"/>
          </a:p>
          <a:p>
            <a:pPr marL="342900" indent="-342900"/>
            <a:r>
              <a:rPr lang="es-ES" sz="2400" err="1"/>
              <a:t>Keine</a:t>
            </a:r>
            <a:r>
              <a:rPr lang="es-ES" sz="2400"/>
              <a:t> </a:t>
            </a:r>
            <a:r>
              <a:rPr lang="es-ES" sz="2400" err="1"/>
              <a:t>einheitliche</a:t>
            </a:r>
            <a:r>
              <a:rPr lang="es-ES" sz="2400"/>
              <a:t>, </a:t>
            </a:r>
            <a:r>
              <a:rPr lang="es-ES" sz="2400" err="1"/>
              <a:t>zentrale</a:t>
            </a:r>
            <a:r>
              <a:rPr lang="es-ES" sz="2400"/>
              <a:t> </a:t>
            </a:r>
            <a:r>
              <a:rPr lang="es-ES" sz="2400" err="1"/>
              <a:t>Datenquelle</a:t>
            </a:r>
            <a:r>
              <a:rPr lang="es-ES" sz="2400"/>
              <a:t> 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492F4-9469-5AB0-A0C4-593D8F3E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1200" dirty="0" smtClean="0"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8809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6AE43-A819-2B19-BC38-CB9F0CC9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Projektziel &amp; 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9AAD8A-5D65-B871-6239-97A4D67F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/>
              <a:t>Öffentliche, webbasierte Semantik-Plattform</a:t>
            </a:r>
          </a:p>
          <a:p>
            <a:r>
              <a:rPr lang="de-DE" sz="2400"/>
              <a:t>Auflösbare URIs für Semantische Definitionen</a:t>
            </a:r>
          </a:p>
          <a:p>
            <a:r>
              <a:rPr lang="de-DE" sz="2400"/>
              <a:t>Benutzerfreundliche Wiki-Oberfläche </a:t>
            </a:r>
          </a:p>
          <a:p>
            <a:r>
              <a:rPr lang="de-DE" sz="2400"/>
              <a:t>Niedrige Einstiegshürden für alle Nutzer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4CA7AA-E066-43CA-2C45-CC951F37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65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8DAFEE-F47D-0F16-FFC2-39D0AA77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 Use Case &amp; Nutzen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6C0EBC-604B-E6D6-FCC9-A0407CEE1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2400" b="1"/>
              <a:t>Master Use Case</a:t>
            </a:r>
          </a:p>
          <a:p>
            <a:pPr marL="342900" indent="-342900"/>
            <a:r>
              <a:rPr lang="de-DE" sz="2400"/>
              <a:t>URI liefert IEC-61360-Definition</a:t>
            </a:r>
          </a:p>
          <a:p>
            <a:pPr marL="342900" indent="-342900"/>
            <a:r>
              <a:rPr lang="de-DE" sz="2400"/>
              <a:t>Rest-API gibt sprachabhängiges JSON zurück</a:t>
            </a:r>
          </a:p>
          <a:p>
            <a:pPr marL="342900" indent="-342900"/>
            <a:r>
              <a:rPr lang="de-DE" sz="2400"/>
              <a:t>Direkt für AAS-Systeme nutzbar</a:t>
            </a:r>
          </a:p>
          <a:p>
            <a:pPr marL="0" indent="0">
              <a:buNone/>
            </a:pPr>
            <a:r>
              <a:rPr lang="de-DE" sz="2400" b="1"/>
              <a:t>Nutzen</a:t>
            </a:r>
          </a:p>
          <a:p>
            <a:pPr marL="342900" indent="-342900"/>
            <a:r>
              <a:rPr lang="de-DE" sz="2400"/>
              <a:t>Zentrale, globale Semantikquelle</a:t>
            </a:r>
          </a:p>
          <a:p>
            <a:pPr marL="342900" indent="-342900"/>
            <a:r>
              <a:rPr lang="de-DE" sz="2400"/>
              <a:t>Wiederverwendbare, auflösbare Begriffe</a:t>
            </a:r>
          </a:p>
          <a:p>
            <a:pPr marL="342900" indent="-342900"/>
            <a:r>
              <a:rPr lang="de-DE" sz="2400"/>
              <a:t>Einfachere Integration für Tools &amp; Systeme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A8439B-17CA-D467-8492-CB051966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39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4A73-569D-548C-FD3D-73AA660C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Verwendete</a:t>
            </a:r>
            <a:r>
              <a:rPr lang="en-US"/>
              <a:t> Tools &amp; </a:t>
            </a:r>
            <a:r>
              <a:rPr lang="en-US" err="1"/>
              <a:t>Vorgehensweise</a:t>
            </a:r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0ED0FA2-3C30-3F56-E0BB-21018B8EC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Tools &amp; </a:t>
            </a:r>
            <a:r>
              <a:rPr lang="en-US" u="sng" err="1"/>
              <a:t>Anwendungen</a:t>
            </a:r>
            <a:r>
              <a:rPr lang="en-US" u="sng"/>
              <a:t>:</a:t>
            </a:r>
          </a:p>
          <a:p>
            <a:r>
              <a:rPr lang="en-US"/>
              <a:t>Teams</a:t>
            </a:r>
          </a:p>
          <a:p>
            <a:r>
              <a:rPr lang="en-US"/>
              <a:t>GitHub</a:t>
            </a:r>
          </a:p>
          <a:p>
            <a:r>
              <a:rPr lang="en-US"/>
              <a:t>Visual Studio Code</a:t>
            </a:r>
          </a:p>
          <a:p>
            <a:r>
              <a:rPr lang="en-US" err="1"/>
              <a:t>WikibaseCloud</a:t>
            </a:r>
            <a:r>
              <a:rPr lang="en-US"/>
              <a:t> (Beta </a:t>
            </a:r>
            <a:r>
              <a:rPr lang="en-US" err="1"/>
              <a:t>Lösung</a:t>
            </a:r>
            <a:r>
              <a:rPr lang="en-US"/>
              <a:t>)</a:t>
            </a:r>
          </a:p>
          <a:p>
            <a:r>
              <a:rPr lang="en-US" err="1"/>
              <a:t>Wikibase</a:t>
            </a:r>
            <a:r>
              <a:rPr lang="en-US"/>
              <a:t> GitHub</a:t>
            </a:r>
          </a:p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E1BBD4-28C7-78B2-C336-964834368C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/>
              <a:t>Phasen unseres Wasserfallmodells:</a:t>
            </a:r>
          </a:p>
          <a:p>
            <a:r>
              <a:rPr lang="de-DE"/>
              <a:t>Planung und Analyse</a:t>
            </a:r>
          </a:p>
          <a:p>
            <a:r>
              <a:rPr lang="de-DE"/>
              <a:t>Design</a:t>
            </a:r>
          </a:p>
          <a:p>
            <a:r>
              <a:rPr lang="de-DE"/>
              <a:t>Entwicklung</a:t>
            </a:r>
          </a:p>
          <a:p>
            <a:r>
              <a:rPr lang="de-DE"/>
              <a:t>Test</a:t>
            </a:r>
          </a:p>
          <a:p>
            <a:r>
              <a:rPr lang="de-DE"/>
              <a:t>Abschluss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16DF0-13CA-5262-0EB4-838BB943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Microsoft Teams Logo : histoire, signification de l'emblème">
            <a:extLst>
              <a:ext uri="{FF2B5EF4-FFF2-40B4-BE49-F238E27FC236}">
                <a16:creationId xmlns:a16="http://schemas.microsoft.com/office/drawing/2014/main" id="{07D4215C-48E5-AB14-A6B3-4D15353C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29" y="1313972"/>
            <a:ext cx="1304624" cy="73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314B425F-8285-552C-419D-6E174DE8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45" y="2419376"/>
            <a:ext cx="2012903" cy="113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High-Quality Visual Studio Code Logo Png for Creative Design">
            <a:extLst>
              <a:ext uri="{FF2B5EF4-FFF2-40B4-BE49-F238E27FC236}">
                <a16:creationId xmlns:a16="http://schemas.microsoft.com/office/drawing/2014/main" id="{5A75A5DC-530D-E8FC-8B9C-D3EEDE945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82" y="3696361"/>
            <a:ext cx="867266" cy="86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kibase - Wikimedia">
            <a:extLst>
              <a:ext uri="{FF2B5EF4-FFF2-40B4-BE49-F238E27FC236}">
                <a16:creationId xmlns:a16="http://schemas.microsoft.com/office/drawing/2014/main" id="{0FA5391E-9DE4-7CAE-DB53-A8A51A19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680" y="4681115"/>
            <a:ext cx="2283722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45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17B0-E438-5610-68A2-E8509020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BFDF-969F-62FA-9765-AD8895307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Ausgangssituation</a:t>
            </a:r>
            <a:endParaRPr lang="en-US"/>
          </a:p>
          <a:p>
            <a:pPr lvl="1"/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Keine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einheitliche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Einbindung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und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Verwaltung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von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Industriebegriffen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err="1"/>
              <a:t>Projektziel</a:t>
            </a:r>
            <a:r>
              <a:rPr lang="en-US"/>
              <a:t> &amp; </a:t>
            </a:r>
            <a:r>
              <a:rPr lang="en-US" err="1"/>
              <a:t>Lösungsansätze</a:t>
            </a:r>
            <a:endParaRPr lang="en-US"/>
          </a:p>
          <a:p>
            <a:r>
              <a:rPr lang="en-US" err="1"/>
              <a:t>Wirtschaftlicher</a:t>
            </a:r>
            <a:r>
              <a:rPr lang="en-US"/>
              <a:t> </a:t>
            </a:r>
            <a:r>
              <a:rPr lang="en-US" err="1"/>
              <a:t>Nutzen</a:t>
            </a:r>
            <a:endParaRPr lang="en-US"/>
          </a:p>
          <a:p>
            <a:pPr lvl="1"/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Direkte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&amp;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Indirekte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Effekte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err="1"/>
              <a:t>Zielgruppen</a:t>
            </a:r>
            <a:r>
              <a:rPr lang="en-US"/>
              <a:t> &amp; </a:t>
            </a:r>
            <a:r>
              <a:rPr lang="en-US" err="1"/>
              <a:t>Marktpotenzial</a:t>
            </a:r>
            <a:endParaRPr lang="en-US"/>
          </a:p>
          <a:p>
            <a:pPr lvl="1"/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Open-Source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anbieten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-&gt;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Investitionen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nur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durch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Spenden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40000"/>
                    <a:lumOff val="60000"/>
                  </a:schemeClr>
                </a:solidFill>
              </a:rPr>
              <a:t>gedeckt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err="1"/>
              <a:t>Ressourcen</a:t>
            </a:r>
            <a:r>
              <a:rPr lang="en-US"/>
              <a:t>- &amp; </a:t>
            </a:r>
            <a:r>
              <a:rPr lang="en-US" err="1"/>
              <a:t>Kostenplanung</a:t>
            </a:r>
            <a:endParaRPr lang="en-US"/>
          </a:p>
          <a:p>
            <a:r>
              <a:rPr lang="en-US" err="1"/>
              <a:t>Risikoanalyse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FED78-E6E1-C9C4-2081-211C73BC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Cash Symbol Png">
            <a:extLst>
              <a:ext uri="{FF2B5EF4-FFF2-40B4-BE49-F238E27FC236}">
                <a16:creationId xmlns:a16="http://schemas.microsoft.com/office/drawing/2014/main" id="{DFE873FE-B8AF-FDC6-F192-E3D53A80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391" y="3316615"/>
            <a:ext cx="2294625" cy="1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dustry - Free industry icons">
            <a:extLst>
              <a:ext uri="{FF2B5EF4-FFF2-40B4-BE49-F238E27FC236}">
                <a16:creationId xmlns:a16="http://schemas.microsoft.com/office/drawing/2014/main" id="{9A11E669-906D-4A66-4351-FCDD2E5B1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694" y="548640"/>
            <a:ext cx="1494149" cy="149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esgo - Iconos gratis de">
            <a:extLst>
              <a:ext uri="{FF2B5EF4-FFF2-40B4-BE49-F238E27FC236}">
                <a16:creationId xmlns:a16="http://schemas.microsoft.com/office/drawing/2014/main" id="{A0025B75-177F-4D0F-A5CA-4E90B5D2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22" y="4954250"/>
            <a:ext cx="1750756" cy="1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114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Projekt_SWE">
      <a:dk1>
        <a:srgbClr val="000068"/>
      </a:dk1>
      <a:lt1>
        <a:sysClr val="window" lastClr="FFFFFF"/>
      </a:lt1>
      <a:dk2>
        <a:srgbClr val="2C3932"/>
      </a:dk2>
      <a:lt2>
        <a:srgbClr val="FDF6EA"/>
      </a:lt2>
      <a:accent1>
        <a:srgbClr val="990000"/>
      </a:accent1>
      <a:accent2>
        <a:srgbClr val="339966"/>
      </a:accent2>
      <a:accent3>
        <a:srgbClr val="0063BF"/>
      </a:accent3>
      <a:accent4>
        <a:srgbClr val="FFA7A7"/>
      </a:accent4>
      <a:accent5>
        <a:srgbClr val="D6F2E4"/>
      </a:accent5>
      <a:accent6>
        <a:srgbClr val="B3DBFF"/>
      </a:accent6>
      <a:hlink>
        <a:srgbClr val="1111FF"/>
      </a:hlink>
      <a:folHlink>
        <a:srgbClr val="FFA7A7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489DCC33E211344B4E1852185A61E74" ma:contentTypeVersion="3" ma:contentTypeDescription="Ein neues Dokument erstellen." ma:contentTypeScope="" ma:versionID="7c2f715ecaf62bd6a8f4d5ea325ccf5e">
  <xsd:schema xmlns:xsd="http://www.w3.org/2001/XMLSchema" xmlns:xs="http://www.w3.org/2001/XMLSchema" xmlns:p="http://schemas.microsoft.com/office/2006/metadata/properties" xmlns:ns2="48413166-7b54-4bff-ab17-01df59064b7e" targetNamespace="http://schemas.microsoft.com/office/2006/metadata/properties" ma:root="true" ma:fieldsID="c2a9e62573cce1e52964d7a79e956f34" ns2:_="">
    <xsd:import namespace="48413166-7b54-4bff-ab17-01df59064b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413166-7b54-4bff-ab17-01df59064b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7FC4D0-27EE-4981-A757-7210F87D3C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8D3743-09F1-410A-B1F7-FC59D9E925ED}">
  <ds:schemaRefs>
    <ds:schemaRef ds:uri="48413166-7b54-4bff-ab17-01df59064b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2B810E7-6D04-4569-90EA-6B0A2B3E69AB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8413166-7b54-4bff-ab17-01df59064b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</Words>
  <Application>Microsoft Office PowerPoint</Application>
  <PresentationFormat>Breitbild</PresentationFormat>
  <Paragraphs>221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4" baseType="lpstr">
      <vt:lpstr>Arial</vt:lpstr>
      <vt:lpstr>Neue Haas Grotesk Text Pro</vt:lpstr>
      <vt:lpstr>VanillaVTI</vt:lpstr>
      <vt:lpstr>Projekt 4 Semantic Wikibase</vt:lpstr>
      <vt:lpstr>Agenda</vt:lpstr>
      <vt:lpstr>Teamvorstellung</vt:lpstr>
      <vt:lpstr>Teamvorstellung</vt:lpstr>
      <vt:lpstr>Ausgangssituation &amp; Problemstellung</vt:lpstr>
      <vt:lpstr>Projektziel &amp; Vision</vt:lpstr>
      <vt:lpstr>Master Use Case &amp; Nutzen</vt:lpstr>
      <vt:lpstr>Verwendete Tools &amp; Vorgehensweise</vt:lpstr>
      <vt:lpstr>Business Case</vt:lpstr>
      <vt:lpstr>Projektplan</vt:lpstr>
      <vt:lpstr>Use Cases</vt:lpstr>
      <vt:lpstr>Use Case 03 – REST-Abfrage für AA S</vt:lpstr>
      <vt:lpstr>Use Case 06 – AASX-Datei importieren</vt:lpstr>
      <vt:lpstr>Funktionale Anforderungen - Notwendig</vt:lpstr>
      <vt:lpstr>Funktionale Anforderungen - Optional</vt:lpstr>
      <vt:lpstr>Nichtfunktionale Anforderungen</vt:lpstr>
      <vt:lpstr>Voraussetzungen/Herausforderungen</vt:lpstr>
      <vt:lpstr>Systemarchitektur (Top-Down)</vt:lpstr>
      <vt:lpstr>Modularisierung und Hauptkomponenten </vt:lpstr>
      <vt:lpstr>Demo</vt:lpstr>
      <vt:lpstr>Danke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Marina Hidalgo Burova</dc:creator>
  <cp:lastModifiedBy>Pfeil Kristanna (inf24189)</cp:lastModifiedBy>
  <cp:revision>1</cp:revision>
  <dcterms:created xsi:type="dcterms:W3CDTF">2025-11-07T07:48:21Z</dcterms:created>
  <dcterms:modified xsi:type="dcterms:W3CDTF">2025-11-19T15:52:24Z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0x010100A489DCC33E211344B4E1852185A61E74</vt:lpwstr>
  </property>
</Properties>
</file>